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7" autoAdjust="0"/>
    <p:restoredTop sz="96517" autoAdjust="0"/>
  </p:normalViewPr>
  <p:slideViewPr>
    <p:cSldViewPr snapToGrid="0">
      <p:cViewPr varScale="1">
        <p:scale>
          <a:sx n="82" d="100"/>
          <a:sy n="82" d="100"/>
        </p:scale>
        <p:origin x="3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2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77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8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1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7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0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9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8A10E-0661-4A84-888A-4A37A9A40976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C1EF9-8229-4124-8D08-94DAB774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olicetechnical.com/become-a-host/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sales@policetechnical.com" TargetMode="External"/><Relationship Id="rId2" Type="http://schemas.openxmlformats.org/officeDocument/2006/relationships/hyperlink" Target="https://www.gsaadvantage.gov/ref_text/GS07F146DA/0QTR9V.3FT669_GS-07F-146DA_POLICETECH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saelibrary.gsa.gov/ElibMain/sinDetails.do?scheduleNumber=MAS&amp;specialItemNumber=611430ST&amp;executeQuery=YES&amp;filter=NO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policetechnical.com/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40216" y="6706766"/>
            <a:ext cx="3588809" cy="2276933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Appalachia HIDTA, Arizona HIDTA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Bureau of Alcohol, Tobacco, Firearms and Explosives (ATF)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California DOJ, California POST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Drug Enforcement Administration (DEA)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Federal Bureau of Investigation (FBI)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Georgia Bureau of Investigation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Harris County Sheriff's Office, Houston HIDTA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National Guard Counterdrug Program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New Mexico HIDTA, Northern California HIDTA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NYPD, Oregon-Idaho HIDTA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PR/USVI HIDTA, Rocky Mountain HIDTA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Rocky Mountain Information Network (RMIN)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Washington/Baltimore HIDTA, West Texas HIDTA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Western States Information Network (WSIN)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42027" y="6340560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PAST PERFORMANCE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004520" y="7503393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CONTACT INFORMATION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83561" y="8051957"/>
            <a:ext cx="3588809" cy="839047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36" name="Rectangle 35"/>
          <p:cNvSpPr/>
          <p:nvPr/>
        </p:nvSpPr>
        <p:spPr>
          <a:xfrm>
            <a:off x="4002706" y="1909686"/>
            <a:ext cx="3588809" cy="1008185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/>
          </a:p>
        </p:txBody>
      </p:sp>
      <p:sp>
        <p:nvSpPr>
          <p:cNvPr id="30" name="Rectangle 29"/>
          <p:cNvSpPr/>
          <p:nvPr/>
        </p:nvSpPr>
        <p:spPr>
          <a:xfrm>
            <a:off x="4002706" y="1543480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CODES AND CLASSIFICATIONS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46682" y="1982891"/>
            <a:ext cx="16709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NAICS</a:t>
            </a:r>
            <a:r>
              <a:rPr lang="en-US" sz="1000" b="1" dirty="0">
                <a:solidFill>
                  <a:srgbClr val="333333"/>
                </a:solidFill>
              </a:rPr>
              <a:t>: </a:t>
            </a:r>
            <a:r>
              <a:rPr lang="en-US" sz="1000" dirty="0">
                <a:solidFill>
                  <a:srgbClr val="333333"/>
                </a:solidFill>
              </a:rPr>
              <a:t>611430, 611420 </a:t>
            </a:r>
          </a:p>
          <a:p>
            <a:r>
              <a:rPr lang="en-US" sz="1000" b="1" dirty="0"/>
              <a:t>CAGE Code</a:t>
            </a:r>
            <a:r>
              <a:rPr lang="en-US" sz="1000" b="1" dirty="0">
                <a:solidFill>
                  <a:srgbClr val="333333"/>
                </a:solidFill>
              </a:rPr>
              <a:t>:</a:t>
            </a:r>
            <a:r>
              <a:rPr lang="en-US" sz="1000" dirty="0">
                <a:solidFill>
                  <a:srgbClr val="333333"/>
                </a:solidFill>
              </a:rPr>
              <a:t>  5F3F5</a:t>
            </a:r>
          </a:p>
          <a:p>
            <a:r>
              <a:rPr lang="en-US" sz="1000" b="1" dirty="0"/>
              <a:t>GSA#:</a:t>
            </a:r>
            <a:r>
              <a:rPr lang="en-US" sz="1000" dirty="0">
                <a:solidFill>
                  <a:srgbClr val="333333"/>
                </a:solidFill>
              </a:rPr>
              <a:t> GS07F146DA</a:t>
            </a:r>
          </a:p>
          <a:p>
            <a:r>
              <a:rPr lang="en-US" sz="1000" b="1" dirty="0"/>
              <a:t>EIN/TIN </a:t>
            </a:r>
            <a:r>
              <a:rPr lang="en-US" sz="1000" dirty="0">
                <a:solidFill>
                  <a:srgbClr val="333333"/>
                </a:solidFill>
              </a:rPr>
              <a:t>27-0476643</a:t>
            </a:r>
          </a:p>
          <a:p>
            <a:r>
              <a:rPr lang="en-US" sz="1000" b="1" dirty="0"/>
              <a:t>DUNS#</a:t>
            </a:r>
            <a:r>
              <a:rPr lang="en-US" sz="1000" dirty="0">
                <a:solidFill>
                  <a:srgbClr val="333333"/>
                </a:solidFill>
              </a:rPr>
              <a:t> 364549431</a:t>
            </a:r>
            <a:br>
              <a:rPr lang="en-US" sz="1000" dirty="0">
                <a:solidFill>
                  <a:srgbClr val="333333"/>
                </a:solidFill>
              </a:rPr>
            </a:br>
            <a:r>
              <a:rPr lang="en-US" sz="1000" b="1" dirty="0">
                <a:solidFill>
                  <a:srgbClr val="333333"/>
                </a:solidFill>
              </a:rPr>
              <a:t>SAM UEI: </a:t>
            </a:r>
            <a:r>
              <a:rPr lang="en-US" sz="1000" dirty="0">
                <a:solidFill>
                  <a:srgbClr val="333333"/>
                </a:solidFill>
              </a:rPr>
              <a:t>ND5LLHMHKYM7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9464678"/>
            <a:ext cx="7770020" cy="693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09090" y="1914423"/>
            <a:ext cx="3588809" cy="3417372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POLICE TECHNICAL has nationally recognized Core Competencies in providing the following services: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Full Lifecycle Technical Training</a:t>
            </a:r>
          </a:p>
          <a:p>
            <a:r>
              <a:rPr lang="en-US" sz="1000" dirty="0">
                <a:solidFill>
                  <a:schemeClr val="tx1"/>
                </a:solidFill>
              </a:rPr>
              <a:t>Instructor Hiring and Scheduling, Course Development, Online Student Registrations, Tracking and Certifications, Course Materials, Instructor Development, Evaluations, After Action Review, and Financial Accountability</a:t>
            </a:r>
            <a:br>
              <a:rPr lang="en-US" sz="1000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  <a:p>
            <a:r>
              <a:rPr lang="en-US" sz="1000" b="1" dirty="0">
                <a:solidFill>
                  <a:schemeClr val="tx1"/>
                </a:solidFill>
              </a:rPr>
              <a:t>Certification Training in the following areas:</a:t>
            </a:r>
          </a:p>
          <a:p>
            <a:r>
              <a:rPr lang="en-US" sz="1000" dirty="0">
                <a:solidFill>
                  <a:schemeClr val="tx1"/>
                </a:solidFill>
              </a:rPr>
              <a:t>Analytics and Intelligence, Applied Applications (</a:t>
            </a:r>
            <a:r>
              <a:rPr lang="en-US" sz="1000" dirty="0" err="1">
                <a:solidFill>
                  <a:schemeClr val="tx1"/>
                </a:solidFill>
              </a:rPr>
              <a:t>ie</a:t>
            </a:r>
            <a:r>
              <a:rPr lang="en-US" sz="1000" dirty="0">
                <a:solidFill>
                  <a:schemeClr val="tx1"/>
                </a:solidFill>
              </a:rPr>
              <a:t> Microsoft), Cell Phone Investigation, Leadership and Technology, Open Source Investigations, PIO and Community Engagement</a:t>
            </a:r>
            <a:br>
              <a:rPr lang="en-US" sz="1000" dirty="0">
                <a:solidFill>
                  <a:schemeClr val="tx1"/>
                </a:solidFill>
              </a:rPr>
            </a:b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chemeClr val="tx1"/>
                </a:solidFill>
              </a:rPr>
              <a:t>Customized Training:</a:t>
            </a:r>
            <a:br>
              <a:rPr lang="en-US" sz="1000" b="1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Fully customizable programs for Public (Law Enforcement and Intelligence at all levels) and Private (Fortune 500) clients.</a:t>
            </a:r>
          </a:p>
          <a:p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9370" y="1548216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CORE COMPETENCIES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-1"/>
            <a:ext cx="7770020" cy="710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42396" y="308274"/>
            <a:ext cx="3197489" cy="600969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 Premier Provider of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Technical Training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to Law Enforcement</a:t>
            </a:r>
          </a:p>
        </p:txBody>
      </p:sp>
      <p:pic>
        <p:nvPicPr>
          <p:cNvPr id="10" name="Picture 9">
            <a:hlinkClick r:id="rId2"/>
          </p:cNvPr>
          <p:cNvPicPr>
            <a:picLocks noChangeAspect="1"/>
          </p:cNvPicPr>
          <p:nvPr/>
        </p:nvPicPr>
        <p:blipFill rotWithShape="1">
          <a:blip r:embed="rId3"/>
          <a:srcRect l="49944" t="7934" r="10682" b="60331"/>
          <a:stretch/>
        </p:blipFill>
        <p:spPr>
          <a:xfrm>
            <a:off x="392604" y="9313370"/>
            <a:ext cx="2087871" cy="47328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79663" y="9278140"/>
            <a:ext cx="10182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GS-07F-146DA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-4907643" y="23420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5"/>
          <a:stretch/>
        </p:blipFill>
        <p:spPr>
          <a:xfrm>
            <a:off x="47625" y="-12620"/>
            <a:ext cx="4282053" cy="1359989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2897677" y="9193458"/>
            <a:ext cx="22414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  <a:hlinkClick r:id="rId4"/>
              </a:rPr>
              <a:t>www.policetechnical.com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3479175" y="9377266"/>
            <a:ext cx="9925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812-232-4200</a:t>
            </a:r>
            <a:endParaRPr lang="en-US" sz="1100" dirty="0"/>
          </a:p>
        </p:txBody>
      </p:sp>
      <p:sp>
        <p:nvSpPr>
          <p:cNvPr id="25" name="Rectangle 24"/>
          <p:cNvSpPr/>
          <p:nvPr/>
        </p:nvSpPr>
        <p:spPr>
          <a:xfrm>
            <a:off x="5761640" y="1978757"/>
            <a:ext cx="18218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cap="all" dirty="0"/>
              <a:t>MAS: </a:t>
            </a:r>
            <a:r>
              <a:rPr lang="en-US" sz="1000" b="1" cap="all" dirty="0">
                <a:hlinkClick r:id="rId6" tooltip="Display all Contractors for this S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611430ST</a:t>
            </a:r>
            <a:endParaRPr lang="en-US" sz="1000" b="1" cap="all" dirty="0"/>
          </a:p>
          <a:p>
            <a:r>
              <a:rPr lang="en-US" sz="1000" b="1" dirty="0"/>
              <a:t>Security Training: </a:t>
            </a:r>
            <a:r>
              <a:rPr lang="en-US" sz="1000" dirty="0"/>
              <a:t>Includes all security training related to law enforcement, security, emergency preparedness and/or first responders.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983561" y="7853806"/>
            <a:ext cx="351843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POLICE TECHNICAL</a:t>
            </a:r>
            <a:br>
              <a:rPr lang="en-US" sz="1100" b="1" dirty="0"/>
            </a:br>
            <a:r>
              <a:rPr lang="en-US" sz="1100" b="1" dirty="0"/>
              <a:t>647 Ohio Street, Terre Haute, IN 47807</a:t>
            </a:r>
          </a:p>
          <a:p>
            <a:r>
              <a:rPr lang="en-US" sz="1100" b="1" dirty="0"/>
              <a:t>812.232.4200</a:t>
            </a:r>
            <a:br>
              <a:rPr lang="en-US" sz="1100" b="1" dirty="0"/>
            </a:br>
            <a:br>
              <a:rPr lang="en-US" sz="1100" b="1" dirty="0"/>
            </a:br>
            <a:r>
              <a:rPr lang="en-US" sz="1100" b="1" dirty="0"/>
              <a:t>Thomas Manson, CEO</a:t>
            </a:r>
          </a:p>
          <a:p>
            <a:r>
              <a:rPr lang="en-US" sz="1100" b="1" dirty="0">
                <a:solidFill>
                  <a:srgbClr val="000000"/>
                </a:solidFill>
                <a:hlinkClick r:id="rId7"/>
              </a:rPr>
              <a:t>tmanson@policetechnical.com</a:t>
            </a:r>
            <a:r>
              <a:rPr lang="en-US" sz="1100" b="1" dirty="0">
                <a:solidFill>
                  <a:srgbClr val="000000"/>
                </a:solidFill>
              </a:rPr>
              <a:t> </a:t>
            </a:r>
            <a:br>
              <a:rPr lang="en-US" sz="1100" b="1" dirty="0">
                <a:solidFill>
                  <a:srgbClr val="000000"/>
                </a:solidFill>
              </a:rPr>
            </a:br>
            <a:r>
              <a:rPr lang="en-US" sz="1100" b="1" dirty="0">
                <a:solidFill>
                  <a:srgbClr val="000000"/>
                </a:solidFill>
              </a:rPr>
              <a:t>www.policetechnical.com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39836" y="5037669"/>
            <a:ext cx="3588809" cy="1157213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Self-Certified Certification Tracks recognized by Federal, State and Local Law Enforcement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More than 20 years of Successful Training Programs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Internally Developed Software for Full Training Lifecycle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95% of all Instructors are ACTIVE LAW ENFORCEMENT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GSA Contract Awarded GS-07-F146DA, renewed in 2021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000" b="1" dirty="0">
                <a:solidFill>
                  <a:schemeClr val="tx1"/>
                </a:solidFill>
              </a:rPr>
              <a:t>SBA Certified SMALL BUSINESS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39836" y="4671463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DIFFERENTIATORS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002706" y="3524635"/>
            <a:ext cx="3588809" cy="3730400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tx1"/>
                </a:solidFill>
              </a:rPr>
              <a:t>Cell Phone Investigations:</a:t>
            </a:r>
            <a:br>
              <a:rPr lang="en-US" sz="1000" b="1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rgbClr val="0070C0"/>
                </a:solidFill>
              </a:rPr>
              <a:t>CPI Certification Track (Cell Phone Investigations)</a:t>
            </a:r>
          </a:p>
          <a:p>
            <a:r>
              <a:rPr lang="en-US" sz="1000" dirty="0">
                <a:solidFill>
                  <a:schemeClr val="tx1"/>
                </a:solidFill>
              </a:rPr>
              <a:t>Cell Phone Investigations</a:t>
            </a:r>
          </a:p>
          <a:p>
            <a:r>
              <a:rPr lang="en-US" sz="1000" dirty="0">
                <a:solidFill>
                  <a:schemeClr val="tx1"/>
                </a:solidFill>
              </a:rPr>
              <a:t>Cell Phone Data Mapping</a:t>
            </a:r>
          </a:p>
          <a:p>
            <a:r>
              <a:rPr lang="en-US" sz="1000" dirty="0">
                <a:solidFill>
                  <a:schemeClr val="tx1"/>
                </a:solidFill>
              </a:rPr>
              <a:t>Real-Time Cell Phone Investigations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Online Investigations:</a:t>
            </a:r>
            <a:br>
              <a:rPr lang="en-US" sz="1000" b="1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rgbClr val="0070C0"/>
                </a:solidFill>
              </a:rPr>
              <a:t>OSI Certification Track (Open Source Investigations)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Basic and Advanced Online Investigations</a:t>
            </a:r>
          </a:p>
          <a:p>
            <a:r>
              <a:rPr lang="en-US" sz="1000" dirty="0">
                <a:solidFill>
                  <a:schemeClr val="tx1"/>
                </a:solidFill>
              </a:rPr>
              <a:t>Open Sources Investigations</a:t>
            </a:r>
          </a:p>
          <a:p>
            <a:r>
              <a:rPr lang="en-US" sz="1000" dirty="0">
                <a:solidFill>
                  <a:schemeClr val="tx1"/>
                </a:solidFill>
              </a:rPr>
              <a:t>Craigslist Investigations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Desktop Applications:</a:t>
            </a:r>
            <a:br>
              <a:rPr lang="en-US" sz="1000" b="1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rgbClr val="0070C0"/>
                </a:solidFill>
              </a:rPr>
              <a:t>AAP Certification Track (Applied Applications)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PowerPoint for Law Enforcement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PowerPoint for Prosecution</a:t>
            </a:r>
          </a:p>
          <a:p>
            <a:r>
              <a:rPr lang="en-US" sz="1000" dirty="0">
                <a:solidFill>
                  <a:schemeClr val="tx1"/>
                </a:solidFill>
              </a:rPr>
              <a:t>Excel for Law Enforcement </a:t>
            </a:r>
          </a:p>
          <a:p>
            <a:endParaRPr lang="en-US" sz="10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Analytics and Intelligence:</a:t>
            </a:r>
            <a:br>
              <a:rPr lang="en-US" sz="1000" b="1" dirty="0">
                <a:solidFill>
                  <a:schemeClr val="tx1"/>
                </a:solidFill>
              </a:rPr>
            </a:br>
            <a:r>
              <a:rPr lang="en-US" sz="1000" b="1" dirty="0">
                <a:solidFill>
                  <a:srgbClr val="0070C0"/>
                </a:solidFill>
              </a:rPr>
              <a:t>AAI Certification Track (Analytics and Intelligence)</a:t>
            </a:r>
          </a:p>
          <a:p>
            <a:r>
              <a:rPr lang="en-US" sz="1000" dirty="0">
                <a:solidFill>
                  <a:schemeClr val="tx1"/>
                </a:solidFill>
              </a:rPr>
              <a:t>Analytics for Public Safety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Access for Public Safety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Management for Analytical Units</a:t>
            </a:r>
            <a:br>
              <a:rPr lang="en-US" sz="1000" dirty="0">
                <a:solidFill>
                  <a:schemeClr val="tx1"/>
                </a:solidFill>
              </a:rPr>
            </a:br>
            <a:br>
              <a:rPr lang="en-US" sz="1000" dirty="0">
                <a:solidFill>
                  <a:schemeClr val="tx1"/>
                </a:solidFill>
              </a:rPr>
            </a:br>
            <a:br>
              <a:rPr lang="en-US" sz="1000" dirty="0">
                <a:solidFill>
                  <a:schemeClr val="tx1"/>
                </a:solidFill>
              </a:rPr>
            </a:b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002705" y="3181874"/>
            <a:ext cx="3588809" cy="319315"/>
          </a:xfrm>
          <a:prstGeom prst="rect">
            <a:avLst/>
          </a:prstGeom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TRAINING AREAS / CERTIFICATION TRACKS</a:t>
            </a:r>
          </a:p>
        </p:txBody>
      </p:sp>
      <p:sp>
        <p:nvSpPr>
          <p:cNvPr id="47" name="Rectangle 46">
            <a:hlinkClick r:id="rId8"/>
          </p:cNvPr>
          <p:cNvSpPr/>
          <p:nvPr/>
        </p:nvSpPr>
        <p:spPr>
          <a:xfrm>
            <a:off x="2916727" y="9638876"/>
            <a:ext cx="2171957" cy="2027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193871" y="9630327"/>
            <a:ext cx="157446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Become a Host Contact Form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B17D5-5C95-442D-BD04-AF05AF97FF77}"/>
              </a:ext>
            </a:extLst>
          </p:cNvPr>
          <p:cNvSpPr txBox="1"/>
          <p:nvPr/>
        </p:nvSpPr>
        <p:spPr>
          <a:xfrm>
            <a:off x="6219323" y="9755823"/>
            <a:ext cx="729687" cy="20005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700" b="1" dirty="0"/>
              <a:t>Small Business</a:t>
            </a:r>
          </a:p>
        </p:txBody>
      </p:sp>
      <p:pic>
        <p:nvPicPr>
          <p:cNvPr id="1026" name="Picture 2" descr="https://www.policetechnical.com/wp-content/uploads/2018/02/207sba.png">
            <a:extLst>
              <a:ext uri="{FF2B5EF4-FFF2-40B4-BE49-F238E27FC236}">
                <a16:creationId xmlns:a16="http://schemas.microsoft.com/office/drawing/2014/main" id="{F1AB9888-9245-4D95-844F-09A65F8E4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55" y="9303182"/>
            <a:ext cx="1139504" cy="49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FC64750-BB31-47EA-9E64-639C2ABBDB6D}"/>
              </a:ext>
            </a:extLst>
          </p:cNvPr>
          <p:cNvCxnSpPr/>
          <p:nvPr/>
        </p:nvCxnSpPr>
        <p:spPr>
          <a:xfrm>
            <a:off x="1022335" y="1143260"/>
            <a:ext cx="633026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74EECF7-764E-4156-9D2B-0442CA14683E}"/>
              </a:ext>
            </a:extLst>
          </p:cNvPr>
          <p:cNvCxnSpPr>
            <a:cxnSpLocks/>
          </p:cNvCxnSpPr>
          <p:nvPr/>
        </p:nvCxnSpPr>
        <p:spPr>
          <a:xfrm>
            <a:off x="239836" y="9131804"/>
            <a:ext cx="72000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3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11827</TotalTime>
  <Words>470</Words>
  <Application>Microsoft Office PowerPoint</Application>
  <PresentationFormat>Custom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Manson</dc:creator>
  <cp:lastModifiedBy>Thomas Manson</cp:lastModifiedBy>
  <cp:revision>41</cp:revision>
  <cp:lastPrinted>2017-04-24T16:56:25Z</cp:lastPrinted>
  <dcterms:created xsi:type="dcterms:W3CDTF">2017-01-19T22:08:47Z</dcterms:created>
  <dcterms:modified xsi:type="dcterms:W3CDTF">2021-08-13T18:44:32Z</dcterms:modified>
</cp:coreProperties>
</file>